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256" r:id="rId2"/>
    <p:sldId id="257" r:id="rId3"/>
    <p:sldId id="274" r:id="rId4"/>
    <p:sldId id="281" r:id="rId5"/>
    <p:sldId id="267" r:id="rId6"/>
    <p:sldId id="278" r:id="rId7"/>
    <p:sldId id="279" r:id="rId8"/>
    <p:sldId id="259" r:id="rId9"/>
    <p:sldId id="288" r:id="rId10"/>
    <p:sldId id="282" r:id="rId11"/>
    <p:sldId id="260" r:id="rId12"/>
    <p:sldId id="261" r:id="rId13"/>
    <p:sldId id="268" r:id="rId14"/>
    <p:sldId id="270" r:id="rId15"/>
    <p:sldId id="285" r:id="rId16"/>
    <p:sldId id="287" r:id="rId17"/>
    <p:sldId id="284" r:id="rId18"/>
    <p:sldId id="289" r:id="rId19"/>
    <p:sldId id="262" r:id="rId20"/>
    <p:sldId id="264" r:id="rId21"/>
    <p:sldId id="291" r:id="rId22"/>
    <p:sldId id="265" r:id="rId23"/>
    <p:sldId id="276" r:id="rId24"/>
    <p:sldId id="269" r:id="rId25"/>
    <p:sldId id="290" r:id="rId26"/>
    <p:sldId id="263" r:id="rId27"/>
    <p:sldId id="277" r:id="rId28"/>
    <p:sldId id="271" r:id="rId29"/>
    <p:sldId id="273" r:id="rId30"/>
    <p:sldId id="266" r:id="rId31"/>
    <p:sldId id="286" r:id="rId32"/>
  </p:sldIdLst>
  <p:sldSz cx="12192000" cy="6858000"/>
  <p:notesSz cx="6858000" cy="9144000"/>
  <p:defaultTextStyle>
    <a:defPPr>
      <a:defRPr lang="en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126" y="3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E2DE24-1B0B-42D3-A625-96B35973F91D}" type="datetimeFigureOut">
              <a:rPr lang="en-NL" smtClean="0"/>
              <a:t>01/10/2019</a:t>
            </a:fld>
            <a:endParaRPr lang="en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3AC38D-D0BB-422E-BC3F-A87AEDF3B5AC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1124059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CCB04-E50D-44C4-B870-AD90D954CB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D2FD4D-FBC7-4E8F-BAB3-49B66F34E0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C170DE-59F6-4B1A-BBF7-ACAA1C8151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DE7AA-4D50-468B-9F68-D6E93A083613}" type="datetimeFigureOut">
              <a:rPr lang="en-NL" smtClean="0"/>
              <a:t>01/10/2019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19BF0A-D478-4F96-93D0-1418D7AFFF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52339F-2F4F-4D8C-BFE3-1E57D27D6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8B8B2-894D-4124-A087-003A5F637DF3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9663496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A019AD-ED00-41D0-9842-4EFCC2967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4355301-7218-42B2-94FD-E0243633B4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FCF39C-2DE4-4A3D-8226-88F63DAD7E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DE7AA-4D50-468B-9F68-D6E93A083613}" type="datetimeFigureOut">
              <a:rPr lang="en-NL" smtClean="0"/>
              <a:t>01/10/2019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47483F-3328-4195-B95F-3793F9B65C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E0403F-4853-460A-8C99-979E788D17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8B8B2-894D-4124-A087-003A5F637DF3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2044966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6F7F809-7884-4E1C-B85F-B0C82C52CD9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00903C-A6E9-48B7-BC8C-C1C697FB79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0D675B-65C8-4C63-AB04-47EEBED3C2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DE7AA-4D50-468B-9F68-D6E93A083613}" type="datetimeFigureOut">
              <a:rPr lang="en-NL" smtClean="0"/>
              <a:t>01/10/2019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24FC02-3467-4386-B56D-C31A102AD2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210666-0065-4832-AF06-443446133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8B8B2-894D-4124-A087-003A5F637DF3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1552213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AB8227-229D-4DB3-8858-0AC30C26F3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118238-FD44-4FBA-A52C-1CA48DB748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4CD2AE-4EF4-44AD-8ADD-539052355C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DE7AA-4D50-468B-9F68-D6E93A083613}" type="datetimeFigureOut">
              <a:rPr lang="en-NL" smtClean="0"/>
              <a:t>01/10/2019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982717-AA85-4065-8D48-0D1FFC172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B8CE11-D8D1-42EF-8AED-622B71DC6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8B8B2-894D-4124-A087-003A5F637DF3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223263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F313F-3C63-4D2A-BBA4-E37E3A6F0B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9331EF-E3D0-4D30-87AC-297AC6BA1A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6D2EBF-9068-4AF9-873A-A9EBEBF81F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DE7AA-4D50-468B-9F68-D6E93A083613}" type="datetimeFigureOut">
              <a:rPr lang="en-NL" smtClean="0"/>
              <a:t>01/10/2019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B9AAEF-3D20-4332-89CF-96210E59C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415F98-D6D0-4912-B9F7-76F2F8676A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8B8B2-894D-4124-A087-003A5F637DF3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4784552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421F2F-2690-4F61-8D6C-34D08A0DB0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6578D5-1953-41C7-AB2F-D927B47932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6B8FEE-29C3-45DA-8BD4-0E2CAA15AE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BFAA66-8DA4-4923-97D3-9EF2DC5CEE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DE7AA-4D50-468B-9F68-D6E93A083613}" type="datetimeFigureOut">
              <a:rPr lang="en-NL" smtClean="0"/>
              <a:t>01/10/2019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66BBCA-5F21-4F3A-86DA-AC98927C0F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B42C0C-8AC1-4CBE-AD8A-2A54190028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8B8B2-894D-4124-A087-003A5F637DF3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0874946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69C693-E154-4FA0-B394-C1D37FEAD6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DC2642-0477-4DB3-AA54-3D1D6A79B4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367B27-C1E9-48EB-B55A-7F2358701C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F178C8-2CB3-41E6-98C9-88852C318B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8E58EF-F651-4F93-88BC-4431EEC430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2A67803-7E14-46A8-978C-9B87F1FEDE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DE7AA-4D50-468B-9F68-D6E93A083613}" type="datetimeFigureOut">
              <a:rPr lang="en-NL" smtClean="0"/>
              <a:t>01/10/2019</a:t>
            </a:fld>
            <a:endParaRPr lang="en-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88906ED-27FE-4FC6-9435-BBE98F0C95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09B0937-5EB2-4581-AEB1-295318EB8C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8B8B2-894D-4124-A087-003A5F637DF3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2961239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7CC42E-888A-42D9-AF75-D79AB8DBD6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F0ADD6-6BCD-49A7-9A19-FEC07C108E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DE7AA-4D50-468B-9F68-D6E93A083613}" type="datetimeFigureOut">
              <a:rPr lang="en-NL" smtClean="0"/>
              <a:t>01/10/2019</a:t>
            </a:fld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E7FF33-0E33-441E-81EB-6ED99016CE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24F0F8-87E8-49EE-82B9-802387781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8B8B2-894D-4124-A087-003A5F637DF3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1833746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46A92DA-1858-4CEC-A5B4-3C92AB1551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DE7AA-4D50-468B-9F68-D6E93A083613}" type="datetimeFigureOut">
              <a:rPr lang="en-NL" smtClean="0"/>
              <a:t>01/10/2019</a:t>
            </a:fld>
            <a:endParaRPr lang="en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6AEBEBF-C3B1-4DFF-B2FC-8268D04663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779F36-EB7A-484E-8D84-D7C56FF1E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8B8B2-894D-4124-A087-003A5F637DF3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0610512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773CE1-F0F4-40D6-8733-49BE7F7301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E2A6CA-A2BB-469E-8FA4-F723372492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0AF059-91AE-4CA4-B6E8-ABE0BB075A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EEDB73-A505-427D-B77D-54F63113B0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DE7AA-4D50-468B-9F68-D6E93A083613}" type="datetimeFigureOut">
              <a:rPr lang="en-NL" smtClean="0"/>
              <a:t>01/10/2019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778F08-0830-49B5-945C-2B996D8B89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793346-6354-47B1-8410-0D552C2103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8B8B2-894D-4124-A087-003A5F637DF3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0427716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21592-A1DD-4C6F-8A9B-FF49BD071E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C4750A-F46E-4468-862C-8FCD7E1D244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3A6451-494E-4C86-BCF0-FC39500175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92E5A4-32EE-413F-B4C1-FF2FE9C13A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DE7AA-4D50-468B-9F68-D6E93A083613}" type="datetimeFigureOut">
              <a:rPr lang="en-NL" smtClean="0"/>
              <a:t>01/10/2019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52638E-EE77-4EE0-9774-97E04E1DC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E54B98-E18B-4CCE-B8BE-993670924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8B8B2-894D-4124-A087-003A5F637DF3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4834647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70916E0-C1EA-4338-B2C3-370416C2D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E7CB45-A947-44E1-A5B4-30F2F84AC1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342EDA-76C9-4B64-9E3C-16E93CF7BCD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DDE7AA-4D50-468B-9F68-D6E93A083613}" type="datetimeFigureOut">
              <a:rPr lang="en-NL" smtClean="0"/>
              <a:t>01/10/2019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9D02AA-AA97-4201-97EF-12084D20ED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5A47E8-1E16-476B-BBFF-F36346F25D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F8B8B2-894D-4124-A087-003A5F637DF3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312702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protege.stanford.edu/ontologies/pizza/pizza.owl" TargetMode="External"/><Relationship Id="rId3" Type="http://schemas.openxmlformats.org/officeDocument/2006/relationships/hyperlink" Target="https://wiki.dbpedia.org/" TargetMode="External"/><Relationship Id="rId7" Type="http://schemas.openxmlformats.org/officeDocument/2006/relationships/hyperlink" Target="https://old.datahub.io/dataset/scholarlydata" TargetMode="External"/><Relationship Id="rId2" Type="http://schemas.openxmlformats.org/officeDocument/2006/relationships/hyperlink" Target="http://lod-a-lot.lod.labs.vu.nl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ordnet.princeton.edu/" TargetMode="External"/><Relationship Id="rId5" Type="http://schemas.openxmlformats.org/officeDocument/2006/relationships/hyperlink" Target="https://dblp.uni-trier.de/" TargetMode="External"/><Relationship Id="rId4" Type="http://schemas.openxmlformats.org/officeDocument/2006/relationships/hyperlink" Target="https://github.com/yago-naga/yago3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7" Type="http://schemas.openxmlformats.org/officeDocument/2006/relationships/image" Target="../media/image31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7" Type="http://schemas.openxmlformats.org/officeDocument/2006/relationships/image" Target="../media/image37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svg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svg"/><Relationship Id="rId4" Type="http://schemas.openxmlformats.org/officeDocument/2006/relationships/image" Target="../media/image46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jpeg"/><Relationship Id="rId7" Type="http://schemas.openxmlformats.org/officeDocument/2006/relationships/image" Target="../media/image13.jpeg"/><Relationship Id="rId12" Type="http://schemas.openxmlformats.org/officeDocument/2006/relationships/image" Target="../media/image18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11" Type="http://schemas.openxmlformats.org/officeDocument/2006/relationships/image" Target="../media/image17.jpeg"/><Relationship Id="rId5" Type="http://schemas.openxmlformats.org/officeDocument/2006/relationships/image" Target="../media/image11.jpeg"/><Relationship Id="rId10" Type="http://schemas.openxmlformats.org/officeDocument/2006/relationships/image" Target="../media/image16.jpeg"/><Relationship Id="rId4" Type="http://schemas.openxmlformats.org/officeDocument/2006/relationships/image" Target="../media/image10.jpeg"/><Relationship Id="rId9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51CE0-4B1A-46F0-B319-29C596F34F5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Designing custom inconsistent knowledge graphs </a:t>
            </a:r>
            <a:endParaRPr lang="en-NL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06B9980-9739-4842-AD77-C420FAF8596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MSc Artificial Intelligence Master thesis</a:t>
            </a:r>
          </a:p>
          <a:p>
            <a:r>
              <a:rPr lang="en-US" dirty="0"/>
              <a:t>Thomas de Groot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3211094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2F277D-D52F-42BF-8501-3B5207C1A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Formal definition of an Anti-pattern</a:t>
            </a:r>
            <a:endParaRPr lang="en-NL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3E5E03-740D-4223-BAC3-C1E4A36400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An `Anti-pattern' of a knowledge graph G is a minimal set of </a:t>
            </a:r>
            <a:r>
              <a:rPr lang="en-US" b="1" dirty="0" err="1"/>
              <a:t>uninstantiated</a:t>
            </a:r>
            <a:r>
              <a:rPr lang="en-US" b="1" dirty="0"/>
              <a:t> Basic Triple Patterns that match an inconsistent subgraph of G.</a:t>
            </a:r>
            <a:endParaRPr lang="en-NL" b="1" dirty="0"/>
          </a:p>
        </p:txBody>
      </p:sp>
    </p:spTree>
    <p:extLst>
      <p:ext uri="{BB962C8B-B14F-4D97-AF65-F5344CB8AC3E}">
        <p14:creationId xmlns:p14="http://schemas.microsoft.com/office/powerpoint/2010/main" val="28564403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8EBA1B-58C3-4B48-A646-F81F3ABF13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</a:t>
            </a:r>
            <a:endParaRPr lang="en-NL" dirty="0"/>
          </a:p>
        </p:txBody>
      </p:sp>
      <p:pic>
        <p:nvPicPr>
          <p:cNvPr id="9" name="Content Placeholder 8" descr="A close up of a map&#10;&#10;Description automatically generated">
            <a:extLst>
              <a:ext uri="{FF2B5EF4-FFF2-40B4-BE49-F238E27FC236}">
                <a16:creationId xmlns:a16="http://schemas.microsoft.com/office/drawing/2014/main" id="{A06B7BD3-5324-4B0A-A823-E1B8F84AE2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60" y="1690688"/>
            <a:ext cx="9118069" cy="4586538"/>
          </a:xfrm>
        </p:spPr>
      </p:pic>
    </p:spTree>
    <p:extLst>
      <p:ext uri="{BB962C8B-B14F-4D97-AF65-F5344CB8AC3E}">
        <p14:creationId xmlns:p14="http://schemas.microsoft.com/office/powerpoint/2010/main" val="15644006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C5D43-CEC6-403F-83DB-C0D00BA28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</a:t>
            </a:r>
            <a:endParaRPr lang="en-NL" dirty="0"/>
          </a:p>
        </p:txBody>
      </p:sp>
      <p:pic>
        <p:nvPicPr>
          <p:cNvPr id="5" name="Content Placeholder 4" descr="Splitting of the graph into smaller subgraphs.">
            <a:extLst>
              <a:ext uri="{FF2B5EF4-FFF2-40B4-BE49-F238E27FC236}">
                <a16:creationId xmlns:a16="http://schemas.microsoft.com/office/drawing/2014/main" id="{876FD5C8-46EB-4891-B3CE-00950B49A67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4879" y="1581631"/>
            <a:ext cx="5330508" cy="3900133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6291B21-B2F5-4142-808E-9B522AB82822}"/>
              </a:ext>
            </a:extLst>
          </p:cNvPr>
          <p:cNvSpPr txBox="1"/>
          <p:nvPr/>
        </p:nvSpPr>
        <p:spPr>
          <a:xfrm>
            <a:off x="318782" y="1690688"/>
            <a:ext cx="478506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Impractical to retrieve contradictions from the complete graph</a:t>
            </a:r>
          </a:p>
          <a:p>
            <a:endParaRPr lang="en-US" dirty="0"/>
          </a:p>
          <a:p>
            <a:r>
              <a:rPr lang="en-US" dirty="0"/>
              <a:t>Splitting the graph into smaller graphs most viable method</a:t>
            </a:r>
          </a:p>
          <a:p>
            <a:endParaRPr lang="en-US" dirty="0"/>
          </a:p>
          <a:p>
            <a:r>
              <a:rPr lang="en-US" dirty="0"/>
              <a:t>Possible to break existing contradictions</a:t>
            </a:r>
          </a:p>
          <a:p>
            <a:endParaRPr lang="en-US" dirty="0"/>
          </a:p>
          <a:p>
            <a:r>
              <a:rPr lang="en-US" dirty="0"/>
              <a:t>Implement redundancy to combat.</a:t>
            </a:r>
          </a:p>
          <a:p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0295636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C5D43-CEC6-403F-83DB-C0D00BA28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</a:t>
            </a:r>
            <a:endParaRPr lang="en-NL" dirty="0"/>
          </a:p>
        </p:txBody>
      </p:sp>
      <p:pic>
        <p:nvPicPr>
          <p:cNvPr id="7" name="Content Placeholder 6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9B90E9AE-8B2E-428B-B151-4D67F10C0A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032" y="2114814"/>
            <a:ext cx="6723479" cy="3591807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9F2DB9D-1F2B-4166-9E23-FDE7743E722A}"/>
              </a:ext>
            </a:extLst>
          </p:cNvPr>
          <p:cNvSpPr txBox="1"/>
          <p:nvPr/>
        </p:nvSpPr>
        <p:spPr>
          <a:xfrm>
            <a:off x="7296539" y="1390261"/>
            <a:ext cx="436672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Check if the subgraph is consistent</a:t>
            </a:r>
          </a:p>
          <a:p>
            <a:endParaRPr lang="en-US" dirty="0"/>
          </a:p>
          <a:p>
            <a:r>
              <a:rPr lang="en-US" dirty="0"/>
              <a:t>When the graph is inconsistent retrieve the reasons why.</a:t>
            </a:r>
          </a:p>
          <a:p>
            <a:endParaRPr lang="en-US" dirty="0"/>
          </a:p>
          <a:p>
            <a:r>
              <a:rPr lang="en-US" dirty="0"/>
              <a:t>Find the minimal justification for each contradiction.</a:t>
            </a:r>
          </a:p>
        </p:txBody>
      </p:sp>
    </p:spTree>
    <p:extLst>
      <p:ext uri="{BB962C8B-B14F-4D97-AF65-F5344CB8AC3E}">
        <p14:creationId xmlns:p14="http://schemas.microsoft.com/office/powerpoint/2010/main" val="18661657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C5D43-CEC6-403F-83DB-C0D00BA28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</a:t>
            </a:r>
            <a:endParaRPr lang="en-NL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C5AEFE9-D4DD-4125-88D2-96F4F3079A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31429" y="1816295"/>
            <a:ext cx="488924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Each justification is transformed in their Inconsistency pattern.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If the consistency pattern is not yet known it is added to the list of inconsistencies.</a:t>
            </a:r>
            <a:endParaRPr lang="en-NL" dirty="0"/>
          </a:p>
        </p:txBody>
      </p:sp>
      <p:pic>
        <p:nvPicPr>
          <p:cNvPr id="6" name="Content Placeholder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CD2D9864-C7F5-4272-86FC-295336689A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41687"/>
            <a:ext cx="5517444" cy="3949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8057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A20DCE-CC06-4A9D-B029-9EF4A3DE4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Datasets</a:t>
            </a:r>
            <a:endParaRPr lang="en-NL" dirty="0"/>
          </a:p>
        </p:txBody>
      </p:sp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3B42E029-E567-4D45-92FC-107E6DA58C4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90267088"/>
              </p:ext>
            </p:extLst>
          </p:nvPr>
        </p:nvGraphicFramePr>
        <p:xfrm>
          <a:off x="838200" y="1825624"/>
          <a:ext cx="10847832" cy="32240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178275983"/>
                    </a:ext>
                  </a:extLst>
                </a:gridCol>
                <a:gridCol w="1691640">
                  <a:extLst>
                    <a:ext uri="{9D8B030D-6E8A-4147-A177-3AD203B41FA5}">
                      <a16:colId xmlns:a16="http://schemas.microsoft.com/office/drawing/2014/main" val="1333656972"/>
                    </a:ext>
                  </a:extLst>
                </a:gridCol>
                <a:gridCol w="7936992">
                  <a:extLst>
                    <a:ext uri="{9D8B030D-6E8A-4147-A177-3AD203B41FA5}">
                      <a16:colId xmlns:a16="http://schemas.microsoft.com/office/drawing/2014/main" val="70863782"/>
                    </a:ext>
                  </a:extLst>
                </a:gridCol>
              </a:tblGrid>
              <a:tr h="405512">
                <a:tc>
                  <a:txBody>
                    <a:bodyPr/>
                    <a:lstStyle/>
                    <a:p>
                      <a:r>
                        <a:rPr lang="nl-NL" sz="1800" b="1" i="0" u="none" strike="noStrike" kern="1200" baseline="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Size</a:t>
                      </a:r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Link</a:t>
                      </a:r>
                      <a:endParaRPr lang="en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2397349"/>
                  </a:ext>
                </a:extLst>
              </a:tr>
              <a:tr h="417400">
                <a:tc>
                  <a:txBody>
                    <a:bodyPr/>
                    <a:lstStyle/>
                    <a:p>
                      <a:r>
                        <a:rPr lang="nl-NL" dirty="0"/>
                        <a:t>LOD-a-lot</a:t>
                      </a:r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NL" dirty="0"/>
                        <a:t>28,362,198,927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dirty="0">
                          <a:hlinkClick r:id="rId2"/>
                        </a:rPr>
                        <a:t>http://lod-a-lot.lod.labs.vu.nl/</a:t>
                      </a:r>
                      <a:endParaRPr lang="en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345060"/>
                  </a:ext>
                </a:extLst>
              </a:tr>
              <a:tr h="417400">
                <a:tc>
                  <a:txBody>
                    <a:bodyPr/>
                    <a:lstStyle/>
                    <a:p>
                      <a:r>
                        <a:rPr lang="nl-NL" dirty="0" err="1"/>
                        <a:t>DBpedia</a:t>
                      </a:r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NL"/>
                        <a:t>1,040,358,853</a:t>
                      </a:r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dirty="0">
                          <a:hlinkClick r:id="rId3"/>
                        </a:rPr>
                        <a:t>https://wiki.dbpedia.org/</a:t>
                      </a:r>
                      <a:endParaRPr lang="en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1870537"/>
                  </a:ext>
                </a:extLst>
              </a:tr>
              <a:tr h="417400">
                <a:tc>
                  <a:txBody>
                    <a:bodyPr/>
                    <a:lstStyle/>
                    <a:p>
                      <a:r>
                        <a:rPr lang="nl-NL" dirty="0"/>
                        <a:t>YAGO</a:t>
                      </a:r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NL" dirty="0"/>
                        <a:t>158,991,568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dirty="0">
                          <a:hlinkClick r:id="rId4"/>
                        </a:rPr>
                        <a:t>https://github.com/yago-naga/yago3</a:t>
                      </a:r>
                      <a:endParaRPr lang="en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1000842"/>
                  </a:ext>
                </a:extLst>
              </a:tr>
              <a:tr h="417400">
                <a:tc>
                  <a:txBody>
                    <a:bodyPr/>
                    <a:lstStyle/>
                    <a:p>
                      <a:r>
                        <a:rPr lang="nl-NL" dirty="0"/>
                        <a:t>DBLP</a:t>
                      </a:r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NL" dirty="0"/>
                        <a:t>55,586,971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dirty="0">
                          <a:hlinkClick r:id="rId5"/>
                        </a:rPr>
                        <a:t>https://dblp.uni-trier.de/</a:t>
                      </a:r>
                      <a:endParaRPr lang="en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1524213"/>
                  </a:ext>
                </a:extLst>
              </a:tr>
              <a:tr h="417400">
                <a:tc>
                  <a:txBody>
                    <a:bodyPr/>
                    <a:lstStyle/>
                    <a:p>
                      <a:r>
                        <a:rPr lang="nl-NL" dirty="0" err="1"/>
                        <a:t>wordnet</a:t>
                      </a:r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NL" dirty="0"/>
                        <a:t>5,558,748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dirty="0">
                          <a:hlinkClick r:id="rId6"/>
                        </a:rPr>
                        <a:t>https://wordnet.princeton.edu/</a:t>
                      </a:r>
                      <a:endParaRPr lang="en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4617913"/>
                  </a:ext>
                </a:extLst>
              </a:tr>
              <a:tr h="2087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dirty="0" err="1"/>
                        <a:t>swdf</a:t>
                      </a:r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NL" dirty="0"/>
                        <a:t>242,256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dirty="0">
                          <a:hlinkClick r:id="rId7"/>
                        </a:rPr>
                        <a:t>https://old.datahub.io/dataset/scholarlydata</a:t>
                      </a:r>
                      <a:endParaRPr lang="en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6260152"/>
                  </a:ext>
                </a:extLst>
              </a:tr>
              <a:tr h="2087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Pizza</a:t>
                      </a:r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1,944</a:t>
                      </a:r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dirty="0">
                          <a:hlinkClick r:id="rId8"/>
                        </a:rPr>
                        <a:t>https://protege.stanford.edu/ontologies/pizza/pizza.owl</a:t>
                      </a:r>
                      <a:endParaRPr lang="en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1637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418358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A20DCE-CC06-4A9D-B029-9EF4A3DE4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statistics</a:t>
            </a:r>
            <a:endParaRPr lang="en-NL" dirty="0"/>
          </a:p>
        </p:txBody>
      </p:sp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3B42E029-E567-4D45-92FC-107E6DA58C4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07280359"/>
              </p:ext>
            </p:extLst>
          </p:nvPr>
        </p:nvGraphicFramePr>
        <p:xfrm>
          <a:off x="838200" y="1825624"/>
          <a:ext cx="10335768" cy="31874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5001">
                  <a:extLst>
                    <a:ext uri="{9D8B030D-6E8A-4147-A177-3AD203B41FA5}">
                      <a16:colId xmlns:a16="http://schemas.microsoft.com/office/drawing/2014/main" val="178275983"/>
                    </a:ext>
                  </a:extLst>
                </a:gridCol>
                <a:gridCol w="1699112">
                  <a:extLst>
                    <a:ext uri="{9D8B030D-6E8A-4147-A177-3AD203B41FA5}">
                      <a16:colId xmlns:a16="http://schemas.microsoft.com/office/drawing/2014/main" val="1333656972"/>
                    </a:ext>
                  </a:extLst>
                </a:gridCol>
                <a:gridCol w="1699112">
                  <a:extLst>
                    <a:ext uri="{9D8B030D-6E8A-4147-A177-3AD203B41FA5}">
                      <a16:colId xmlns:a16="http://schemas.microsoft.com/office/drawing/2014/main" val="516146975"/>
                    </a:ext>
                  </a:extLst>
                </a:gridCol>
                <a:gridCol w="3352535">
                  <a:extLst>
                    <a:ext uri="{9D8B030D-6E8A-4147-A177-3AD203B41FA5}">
                      <a16:colId xmlns:a16="http://schemas.microsoft.com/office/drawing/2014/main" val="3973508783"/>
                    </a:ext>
                  </a:extLst>
                </a:gridCol>
                <a:gridCol w="2350008">
                  <a:extLst>
                    <a:ext uri="{9D8B030D-6E8A-4147-A177-3AD203B41FA5}">
                      <a16:colId xmlns:a16="http://schemas.microsoft.com/office/drawing/2014/main" val="4183592510"/>
                    </a:ext>
                  </a:extLst>
                </a:gridCol>
              </a:tblGrid>
              <a:tr h="368936">
                <a:tc>
                  <a:txBody>
                    <a:bodyPr/>
                    <a:lstStyle/>
                    <a:p>
                      <a:r>
                        <a:rPr lang="nl-NL" sz="1800" b="1" i="0" u="none" strike="noStrike" kern="1200" baseline="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Size</a:t>
                      </a:r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1800" b="0" i="0" u="none" strike="noStrike" kern="1200" baseline="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Namespaces</a:t>
                      </a:r>
                      <a:endParaRPr lang="nl-NL" sz="1800" b="1" i="0" u="none" strike="noStrike" kern="1200" baseline="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1800" b="0" i="0" u="none" strike="noStrike" kern="1200" baseline="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Amount</a:t>
                      </a:r>
                      <a:r>
                        <a:rPr lang="nl-NL" sz="1800" b="0" i="0" u="none" strike="noStrike" kern="1200" baseline="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of `Anti-</a:t>
                      </a:r>
                      <a:r>
                        <a:rPr lang="nl-NL" sz="1800" b="0" i="0" u="none" strike="noStrike" kern="1200" baseline="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patterns</a:t>
                      </a:r>
                      <a:r>
                        <a:rPr lang="nl-NL" sz="1800" b="0" i="0" u="none" strike="noStrike" kern="1200" baseline="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'</a:t>
                      </a:r>
                      <a:endParaRPr lang="nl-NL" sz="1800" b="1" i="0" u="none" strike="noStrike" kern="1200" baseline="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1800" b="0" i="0" u="none" strike="noStrike" kern="1200" baseline="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Largest</a:t>
                      </a:r>
                      <a:r>
                        <a:rPr lang="nl-NL" sz="1800" b="0" i="0" u="none" strike="noStrike" kern="1200" baseline="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nl-NL" sz="1800" b="0" i="0" u="none" strike="noStrike" kern="1200" baseline="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Inconsistency</a:t>
                      </a:r>
                      <a:endParaRPr lang="nl-NL" sz="1800" b="1" i="0" u="none" strike="noStrike" kern="1200" baseline="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2397349"/>
                  </a:ext>
                </a:extLst>
              </a:tr>
              <a:tr h="417400">
                <a:tc>
                  <a:txBody>
                    <a:bodyPr/>
                    <a:lstStyle/>
                    <a:p>
                      <a:r>
                        <a:rPr lang="nl-NL" dirty="0"/>
                        <a:t>LOD</a:t>
                      </a:r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NL" dirty="0"/>
                        <a:t>28,362,198,927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&gt;100</a:t>
                      </a:r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222</a:t>
                      </a:r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19</a:t>
                      </a:r>
                      <a:endParaRPr lang="en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345060"/>
                  </a:ext>
                </a:extLst>
              </a:tr>
              <a:tr h="417400">
                <a:tc>
                  <a:txBody>
                    <a:bodyPr/>
                    <a:lstStyle/>
                    <a:p>
                      <a:r>
                        <a:rPr lang="nl-NL" dirty="0" err="1"/>
                        <a:t>DBpedia</a:t>
                      </a:r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NL" dirty="0"/>
                        <a:t>1,040,358,853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20</a:t>
                      </a:r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13</a:t>
                      </a:r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12</a:t>
                      </a:r>
                      <a:endParaRPr lang="en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1870537"/>
                  </a:ext>
                </a:extLst>
              </a:tr>
              <a:tr h="417400">
                <a:tc>
                  <a:txBody>
                    <a:bodyPr/>
                    <a:lstStyle/>
                    <a:p>
                      <a:r>
                        <a:rPr lang="nl-NL" dirty="0"/>
                        <a:t>YAGO</a:t>
                      </a:r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NL" dirty="0"/>
                        <a:t>158,991,568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11</a:t>
                      </a:r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135</a:t>
                      </a:r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16</a:t>
                      </a:r>
                      <a:endParaRPr lang="en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1000842"/>
                  </a:ext>
                </a:extLst>
              </a:tr>
              <a:tr h="417400">
                <a:tc>
                  <a:txBody>
                    <a:bodyPr/>
                    <a:lstStyle/>
                    <a:p>
                      <a:r>
                        <a:rPr lang="nl-NL" dirty="0"/>
                        <a:t>DBLP</a:t>
                      </a:r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NL" dirty="0"/>
                        <a:t>55,586,971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7</a:t>
                      </a:r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i="1" u="none" dirty="0" err="1"/>
                        <a:t>Not</a:t>
                      </a:r>
                      <a:r>
                        <a:rPr lang="nl-NL" i="1" u="none" dirty="0"/>
                        <a:t> inconsistent</a:t>
                      </a:r>
                      <a:endParaRPr lang="en-NL" i="1" u="non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i="1" u="none" dirty="0" err="1"/>
                        <a:t>Not</a:t>
                      </a:r>
                      <a:r>
                        <a:rPr lang="nl-NL" i="1" u="none" dirty="0"/>
                        <a:t> inconsistent</a:t>
                      </a:r>
                      <a:endParaRPr lang="en-NL" i="1" u="non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1524213"/>
                  </a:ext>
                </a:extLst>
              </a:tr>
              <a:tr h="417400">
                <a:tc>
                  <a:txBody>
                    <a:bodyPr/>
                    <a:lstStyle/>
                    <a:p>
                      <a:r>
                        <a:rPr lang="nl-NL" dirty="0" err="1"/>
                        <a:t>wordnet</a:t>
                      </a:r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NL" dirty="0"/>
                        <a:t>5,558,748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5</a:t>
                      </a:r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i="1" u="none" dirty="0" err="1"/>
                        <a:t>Not</a:t>
                      </a:r>
                      <a:r>
                        <a:rPr lang="nl-NL" i="1" u="none" dirty="0"/>
                        <a:t> inconsistent</a:t>
                      </a:r>
                      <a:endParaRPr lang="en-NL" i="1" u="non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i="1" u="none" dirty="0" err="1"/>
                        <a:t>Not</a:t>
                      </a:r>
                      <a:r>
                        <a:rPr lang="nl-NL" i="1" u="none" dirty="0"/>
                        <a:t> inconsistent</a:t>
                      </a:r>
                      <a:endParaRPr lang="en-NL" i="1" u="non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4617913"/>
                  </a:ext>
                </a:extLst>
              </a:tr>
              <a:tr h="2087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dirty="0" err="1"/>
                        <a:t>swdf</a:t>
                      </a:r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NL" dirty="0"/>
                        <a:t>242,256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dirty="0"/>
                        <a:t>22</a:t>
                      </a:r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i="1" u="none" dirty="0" err="1"/>
                        <a:t>Not</a:t>
                      </a:r>
                      <a:r>
                        <a:rPr lang="nl-NL" i="1" u="none" dirty="0"/>
                        <a:t> inconsistent</a:t>
                      </a:r>
                      <a:endParaRPr lang="en-NL" i="1" u="non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i="1" u="none" dirty="0" err="1"/>
                        <a:t>Not</a:t>
                      </a:r>
                      <a:r>
                        <a:rPr lang="nl-NL" i="1" u="none" dirty="0"/>
                        <a:t> inconsistent</a:t>
                      </a:r>
                      <a:endParaRPr lang="en-NL" i="1" u="non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6260152"/>
                  </a:ext>
                </a:extLst>
              </a:tr>
              <a:tr h="2087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Pizza</a:t>
                      </a:r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1,944</a:t>
                      </a:r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6</a:t>
                      </a:r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</a:t>
                      </a:r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5</a:t>
                      </a:r>
                      <a:endParaRPr lang="en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72832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085460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A20DCE-CC06-4A9D-B029-9EF4A3DE4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Measuring completeness</a:t>
            </a:r>
            <a:endParaRPr lang="en-NL" dirty="0"/>
          </a:p>
        </p:txBody>
      </p:sp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3B42E029-E567-4D45-92FC-107E6DA58C4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75028267"/>
              </p:ext>
            </p:extLst>
          </p:nvPr>
        </p:nvGraphicFramePr>
        <p:xfrm>
          <a:off x="838200" y="2834703"/>
          <a:ext cx="10515597" cy="2209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199">
                  <a:extLst>
                    <a:ext uri="{9D8B030D-6E8A-4147-A177-3AD203B41FA5}">
                      <a16:colId xmlns:a16="http://schemas.microsoft.com/office/drawing/2014/main" val="178275983"/>
                    </a:ext>
                  </a:extLst>
                </a:gridCol>
                <a:gridCol w="3505199">
                  <a:extLst>
                    <a:ext uri="{9D8B030D-6E8A-4147-A177-3AD203B41FA5}">
                      <a16:colId xmlns:a16="http://schemas.microsoft.com/office/drawing/2014/main" val="1333656972"/>
                    </a:ext>
                  </a:extLst>
                </a:gridCol>
                <a:gridCol w="3505199">
                  <a:extLst>
                    <a:ext uri="{9D8B030D-6E8A-4147-A177-3AD203B41FA5}">
                      <a16:colId xmlns:a16="http://schemas.microsoft.com/office/drawing/2014/main" val="25942514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nl-NL" sz="1800" b="0" i="0" u="none" strike="noStrike" kern="1200" baseline="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1800" b="0" i="0" u="none" strike="noStrike" kern="1200" baseline="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Inconsistent? </a:t>
                      </a:r>
                      <a:endParaRPr lang="en-NL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800" b="0" i="0" u="none" strike="noStrike" kern="1200" baseline="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Found inconsistenties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2397349"/>
                  </a:ext>
                </a:extLst>
              </a:tr>
              <a:tr h="273050"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2,000 triple subgraphs </a:t>
                      </a:r>
                      <a:endParaRPr lang="en-N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Yes </a:t>
                      </a:r>
                      <a:endParaRPr lang="en-NL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NL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3078613"/>
                  </a:ext>
                </a:extLst>
              </a:tr>
              <a:tr h="180340"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500 triple subgraphs </a:t>
                      </a:r>
                      <a:endParaRPr lang="en-N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Yes </a:t>
                      </a:r>
                      <a:endParaRPr lang="en-NL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NL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306311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100 triple subgraphs </a:t>
                      </a:r>
                      <a:endParaRPr lang="en-N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Yes </a:t>
                      </a:r>
                      <a:endParaRPr lang="en-NL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NL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69063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Pellet</a:t>
                      </a:r>
                      <a:endParaRPr lang="en-N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Yes </a:t>
                      </a:r>
                      <a:endParaRPr lang="en-NL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NL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15242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8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HermiT</a:t>
                      </a:r>
                      <a:endParaRPr lang="en-N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Yes </a:t>
                      </a:r>
                      <a:endParaRPr lang="en-NL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NL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46179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312491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CC7F46-F0D8-442B-94D8-36FF9B089C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EB05BA-9892-4E4F-9A5C-32C60738E9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SPARQL validation</a:t>
            </a:r>
          </a:p>
          <a:p>
            <a:r>
              <a:rPr lang="en-US" dirty="0"/>
              <a:t>Inconsistency Analytics</a:t>
            </a:r>
          </a:p>
          <a:p>
            <a:r>
              <a:rPr lang="en-US" dirty="0"/>
              <a:t>Inconsistent knowledge graph sampling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963963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A20DCE-CC06-4A9D-B029-9EF4A3DE4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(SPARQL validation)</a:t>
            </a:r>
            <a:endParaRPr lang="en-NL" dirty="0"/>
          </a:p>
        </p:txBody>
      </p:sp>
      <p:pic>
        <p:nvPicPr>
          <p:cNvPr id="12" name="Content Placeholder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C72F005D-EB57-4590-B35C-D67A56D7B5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2902" y="2245166"/>
            <a:ext cx="6004604" cy="3583053"/>
          </a:xfrm>
        </p:spPr>
      </p:pic>
      <p:pic>
        <p:nvPicPr>
          <p:cNvPr id="14" name="Picture 13" descr="A screenshot of a cell phone&#10;&#10;Description automatically generated">
            <a:extLst>
              <a:ext uri="{FF2B5EF4-FFF2-40B4-BE49-F238E27FC236}">
                <a16:creationId xmlns:a16="http://schemas.microsoft.com/office/drawing/2014/main" id="{66C75F34-27F4-4964-AE6D-AA32A99D0F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78" y="2172507"/>
            <a:ext cx="5892724" cy="3490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8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89A272-B8AA-4822-8198-F7BDDC677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25C9FA-5719-4F49-A4B9-1E910C310B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  <a:p>
            <a:r>
              <a:rPr lang="en-US" dirty="0"/>
              <a:t>Background</a:t>
            </a:r>
          </a:p>
          <a:p>
            <a:r>
              <a:rPr lang="en-US" dirty="0"/>
              <a:t>Approach</a:t>
            </a:r>
          </a:p>
          <a:p>
            <a:r>
              <a:rPr lang="en-US" dirty="0"/>
              <a:t>Method</a:t>
            </a:r>
          </a:p>
          <a:p>
            <a:r>
              <a:rPr lang="en-US" dirty="0"/>
              <a:t>Internal Validation</a:t>
            </a:r>
          </a:p>
          <a:p>
            <a:r>
              <a:rPr lang="en-US" dirty="0"/>
              <a:t>Applications</a:t>
            </a:r>
          </a:p>
          <a:p>
            <a:r>
              <a:rPr lang="en-US" dirty="0"/>
              <a:t>External Validation</a:t>
            </a:r>
          </a:p>
          <a:p>
            <a:r>
              <a:rPr lang="en-US" dirty="0"/>
              <a:t>Conclusion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0356426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C3D76767-F521-4A3A-937A-B1AAF8DB92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0656" y="1464133"/>
            <a:ext cx="9233651" cy="4399771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63C5240-E28C-44D4-AC3D-9259B8967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(Analytics)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7223792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C5240-E28C-44D4-AC3D-9259B8967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(Analytics)</a:t>
            </a:r>
            <a:endParaRPr lang="en-NL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90945D-B6E1-4A9A-A815-7CAE397681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nl-NL" sz="3000" dirty="0"/>
              <a:t>General </a:t>
            </a:r>
            <a:r>
              <a:rPr lang="nl-NL" sz="3000" dirty="0" err="1"/>
              <a:t>statistics</a:t>
            </a:r>
            <a:endParaRPr lang="nl-NL" sz="3000" dirty="0"/>
          </a:p>
          <a:p>
            <a:r>
              <a:rPr lang="en-US" dirty="0"/>
              <a:t>The distribution of indegree over all the nodes.</a:t>
            </a:r>
          </a:p>
          <a:p>
            <a:r>
              <a:rPr lang="en-US" dirty="0"/>
              <a:t>The distribution of outdegree over all the nodes.</a:t>
            </a:r>
          </a:p>
          <a:p>
            <a:r>
              <a:rPr lang="en-US" dirty="0"/>
              <a:t>The distribution of the Clustering Coefficient</a:t>
            </a:r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r>
              <a:rPr lang="nl-NL" sz="3000" dirty="0" err="1"/>
              <a:t>Inconsistency</a:t>
            </a:r>
            <a:r>
              <a:rPr lang="nl-NL" sz="3000" dirty="0"/>
              <a:t> </a:t>
            </a:r>
            <a:r>
              <a:rPr lang="nl-NL" sz="3000" dirty="0" err="1"/>
              <a:t>statistics</a:t>
            </a:r>
            <a:endParaRPr lang="en-US" sz="3000" dirty="0"/>
          </a:p>
          <a:p>
            <a:r>
              <a:rPr lang="en-US" dirty="0"/>
              <a:t>Amount of `anti-patterns' in the knowledge graph. </a:t>
            </a:r>
          </a:p>
          <a:p>
            <a:r>
              <a:rPr lang="en-US" dirty="0"/>
              <a:t>Largest `anti-patterns' by the number of basic triple patterns found in the knowledge graph. </a:t>
            </a:r>
          </a:p>
          <a:p>
            <a:r>
              <a:rPr lang="en-US" dirty="0"/>
              <a:t>Distribution of the occurrences of contradictions found in the knowledge graph.</a:t>
            </a:r>
          </a:p>
          <a:p>
            <a:r>
              <a:rPr lang="en-US" dirty="0"/>
              <a:t>Distribution of the sizes of `anti-patterns' found in the knowledge graph. 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682860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9279F-B721-4D94-83B8-12C552315A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Application (Analytics)</a:t>
            </a:r>
            <a:endParaRPr lang="en-NL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8D8AC170-1892-4BB3-81E7-E8F03CE9BE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64337" y="3361260"/>
            <a:ext cx="3692362" cy="2923492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7F001081-9E49-4C5F-A3D0-8C69CFB20C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3815" y="3361260"/>
            <a:ext cx="3692362" cy="2923492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FC7BCA1A-44A8-4EA4-A9D5-D738E73FF2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969076" y="3361260"/>
            <a:ext cx="3692362" cy="292349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85AD5FA-ED3F-4D3C-BD48-A28698CB9E6B}"/>
              </a:ext>
            </a:extLst>
          </p:cNvPr>
          <p:cNvSpPr txBox="1"/>
          <p:nvPr/>
        </p:nvSpPr>
        <p:spPr>
          <a:xfrm>
            <a:off x="594360" y="1690688"/>
            <a:ext cx="10515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Knowledge graph wide statistics.</a:t>
            </a:r>
          </a:p>
          <a:p>
            <a:r>
              <a:rPr lang="en-US" dirty="0"/>
              <a:t> - Creates awareness about the graphs.</a:t>
            </a:r>
          </a:p>
          <a:p>
            <a:r>
              <a:rPr lang="en-US" dirty="0"/>
              <a:t> - Comparison for sampling</a:t>
            </a:r>
          </a:p>
        </p:txBody>
      </p:sp>
    </p:spTree>
    <p:extLst>
      <p:ext uri="{BB962C8B-B14F-4D97-AF65-F5344CB8AC3E}">
        <p14:creationId xmlns:p14="http://schemas.microsoft.com/office/powerpoint/2010/main" val="12021132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9279F-B721-4D94-83B8-12C552315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(Analytics)</a:t>
            </a:r>
            <a:endParaRPr lang="en-NL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45E9912-72FC-4965-9792-B68512852B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25822" y="3240348"/>
            <a:ext cx="3474719" cy="3029062"/>
          </a:xfrm>
          <a:prstGeom prst="rect">
            <a:avLst/>
          </a:prstGeom>
        </p:spPr>
      </p:pic>
      <p:pic>
        <p:nvPicPr>
          <p:cNvPr id="11" name="Content Placeholder 4">
            <a:extLst>
              <a:ext uri="{FF2B5EF4-FFF2-40B4-BE49-F238E27FC236}">
                <a16:creationId xmlns:a16="http://schemas.microsoft.com/office/drawing/2014/main" id="{B6A247E8-B45A-4023-BCFD-AC999A02E3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1201" y="3206800"/>
            <a:ext cx="3794976" cy="3008533"/>
          </a:xfr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274CC59D-9C21-44D5-8B2F-75493D86861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00166" y="3206799"/>
            <a:ext cx="3991667" cy="309616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2C5EFEF-4EFE-48E1-8601-E94FC58708CE}"/>
              </a:ext>
            </a:extLst>
          </p:cNvPr>
          <p:cNvSpPr txBox="1"/>
          <p:nvPr/>
        </p:nvSpPr>
        <p:spPr>
          <a:xfrm>
            <a:off x="594360" y="1690688"/>
            <a:ext cx="10515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Knowledge graph statistics on `Anti-patterns’</a:t>
            </a:r>
          </a:p>
          <a:p>
            <a:r>
              <a:rPr lang="en-US" dirty="0"/>
              <a:t> - Using `anti-patterns’ for defining statistics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13744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C65EFB0B-B6EE-4C75-9D83-08A16A4C2E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6053" y="1853207"/>
            <a:ext cx="9656475" cy="42354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63C5240-E28C-44D4-AC3D-9259B8967B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Application (Sampling)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7145409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C5240-E28C-44D4-AC3D-9259B8967B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Application (Sampling)</a:t>
            </a:r>
            <a:endParaRPr lang="en-NL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46E738F-0C2E-45FA-8C9A-529E12431D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3237" y="2533424"/>
            <a:ext cx="6228667" cy="239930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7F68E76-02F8-44C4-8730-6CD418DFEEC0}"/>
              </a:ext>
            </a:extLst>
          </p:cNvPr>
          <p:cNvSpPr txBox="1"/>
          <p:nvPr/>
        </p:nvSpPr>
        <p:spPr>
          <a:xfrm>
            <a:off x="713064" y="1602297"/>
            <a:ext cx="60400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Challenges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Keep the contradictions in sample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Not break graph into subgraphs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Retain original characteristics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4089604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41F09-451C-4E16-A74B-8A5424524E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Comparison with Sample</a:t>
            </a:r>
            <a:endParaRPr lang="en-NL" dirty="0"/>
          </a:p>
        </p:txBody>
      </p:sp>
      <p:pic>
        <p:nvPicPr>
          <p:cNvPr id="23" name="Graphic 22">
            <a:extLst>
              <a:ext uri="{FF2B5EF4-FFF2-40B4-BE49-F238E27FC236}">
                <a16:creationId xmlns:a16="http://schemas.microsoft.com/office/drawing/2014/main" id="{2F06DC57-C4AE-471D-AE9A-CB7270BBBD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48552" y="1980526"/>
            <a:ext cx="5290844" cy="4148935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id="{FC6CC11C-02A6-490C-A252-0E4E877AB2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9288" y="1980526"/>
            <a:ext cx="5053232" cy="400098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8E1999B-9F17-4279-85EC-3E4F945B7A7A}"/>
              </a:ext>
            </a:extLst>
          </p:cNvPr>
          <p:cNvSpPr txBox="1"/>
          <p:nvPr/>
        </p:nvSpPr>
        <p:spPr>
          <a:xfrm>
            <a:off x="630936" y="1472184"/>
            <a:ext cx="10722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Distribution comparison of </a:t>
            </a:r>
            <a:r>
              <a:rPr lang="en-US" dirty="0" err="1"/>
              <a:t>inlinks</a:t>
            </a:r>
            <a:r>
              <a:rPr lang="en-US" dirty="0"/>
              <a:t> between the Samples of YAGO, </a:t>
            </a:r>
            <a:r>
              <a:rPr lang="en-US" dirty="0" err="1"/>
              <a:t>Dbpedia</a:t>
            </a:r>
            <a:r>
              <a:rPr lang="en-US" dirty="0"/>
              <a:t> and DBLP and their original graphs.</a:t>
            </a:r>
          </a:p>
        </p:txBody>
      </p:sp>
    </p:spTree>
    <p:extLst>
      <p:ext uri="{BB962C8B-B14F-4D97-AF65-F5344CB8AC3E}">
        <p14:creationId xmlns:p14="http://schemas.microsoft.com/office/powerpoint/2010/main" val="9580244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9F558-3216-441E-8EB2-5EA5DDBC1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with Sample</a:t>
            </a:r>
            <a:endParaRPr lang="en-NL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603CBE15-938B-4E33-AA3E-88058A0CBA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73731" y="2188903"/>
            <a:ext cx="5240093" cy="4148935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56C442D2-E221-4008-96D0-EE35743294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8850" y="2058276"/>
            <a:ext cx="5240093" cy="414893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222F055-F1F4-42FE-A0BE-6BBA4130CBA8}"/>
              </a:ext>
            </a:extLst>
          </p:cNvPr>
          <p:cNvSpPr txBox="1"/>
          <p:nvPr/>
        </p:nvSpPr>
        <p:spPr>
          <a:xfrm>
            <a:off x="630936" y="1472184"/>
            <a:ext cx="10722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Distribution comparison of </a:t>
            </a:r>
            <a:r>
              <a:rPr lang="en-US" dirty="0" err="1"/>
              <a:t>outlinks</a:t>
            </a:r>
            <a:r>
              <a:rPr lang="en-US" dirty="0"/>
              <a:t> between the Samples of YAGO, </a:t>
            </a:r>
            <a:r>
              <a:rPr lang="en-US" dirty="0" err="1"/>
              <a:t>Dbpedia</a:t>
            </a:r>
            <a:r>
              <a:rPr lang="en-US" dirty="0"/>
              <a:t> and DBLP and their original graphs.</a:t>
            </a:r>
          </a:p>
        </p:txBody>
      </p:sp>
    </p:spTree>
    <p:extLst>
      <p:ext uri="{BB962C8B-B14F-4D97-AF65-F5344CB8AC3E}">
        <p14:creationId xmlns:p14="http://schemas.microsoft.com/office/powerpoint/2010/main" val="27738676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80CF7-BB90-48F3-B2D3-BE7F19F2D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with Sample</a:t>
            </a:r>
            <a:endParaRPr lang="en-NL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0C4492E-3E06-440A-8ECC-745C8A72C0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91452" y="2778266"/>
            <a:ext cx="4788988" cy="3714609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27074CBE-63C9-4430-BAFA-72E2A4F007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8200" y="2778266"/>
            <a:ext cx="4759698" cy="37146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6D287EF-F7EF-48E1-9A1B-15F1A4EAE490}"/>
              </a:ext>
            </a:extLst>
          </p:cNvPr>
          <p:cNvSpPr txBox="1"/>
          <p:nvPr/>
        </p:nvSpPr>
        <p:spPr>
          <a:xfrm>
            <a:off x="630936" y="1463040"/>
            <a:ext cx="107228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Comparison:</a:t>
            </a:r>
          </a:p>
          <a:p>
            <a:r>
              <a:rPr lang="en-US" dirty="0"/>
              <a:t> - Distribution of `Anti-pattern’ occurrences. </a:t>
            </a:r>
          </a:p>
          <a:p>
            <a:r>
              <a:rPr lang="en-US" dirty="0"/>
              <a:t> - Distribution of `Anti-pattern’ grouped by size.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8831902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Image result for introduction of a topic">
            <a:extLst>
              <a:ext uri="{FF2B5EF4-FFF2-40B4-BE49-F238E27FC236}">
                <a16:creationId xmlns:a16="http://schemas.microsoft.com/office/drawing/2014/main" id="{C402167A-22A8-438C-861F-C512876E54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141536"/>
            <a:ext cx="5955895" cy="4351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49279F-B721-4D94-83B8-12C552315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  <a:endParaRPr lang="en-NL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0D35DBC-5CFF-4B29-A37A-9FE7694EE1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Derived a formal definition of an `Anti-pattern’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Delivered an extraction pipeline.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Implemented two method using `Anti-patterns’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Analysis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Sampling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8130382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89A272-B8AA-4822-8198-F7BDDC677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  <a:endParaRPr lang="en-NL" dirty="0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6973F542-64F8-4B68-B56B-7901119FEE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919" y="1807077"/>
            <a:ext cx="5922801" cy="2747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1DF5B469-1432-47BC-A8BB-9B12364F9E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8613" y="3677077"/>
            <a:ext cx="4938468" cy="2628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93351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12FF57-5DB0-41D5-9134-BE01E13E8D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3DC373-9D4F-4C58-9EBF-037B75577C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977270" cy="4351338"/>
          </a:xfrm>
        </p:spPr>
        <p:txBody>
          <a:bodyPr/>
          <a:lstStyle/>
          <a:p>
            <a:r>
              <a:rPr lang="en-US" dirty="0"/>
              <a:t>Investigating lesser known knowledge graphs</a:t>
            </a:r>
          </a:p>
          <a:p>
            <a:r>
              <a:rPr lang="en-US" dirty="0"/>
              <a:t>Improved analysis on ‘Anti-patterns’</a:t>
            </a:r>
            <a:endParaRPr lang="en-NL" dirty="0"/>
          </a:p>
        </p:txBody>
      </p:sp>
      <p:pic>
        <p:nvPicPr>
          <p:cNvPr id="4098" name="Picture 2" descr="Image result for future work">
            <a:extLst>
              <a:ext uri="{FF2B5EF4-FFF2-40B4-BE49-F238E27FC236}">
                <a16:creationId xmlns:a16="http://schemas.microsoft.com/office/drawing/2014/main" id="{34392082-DCBF-4144-BC74-18616B1240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5084" y="1613823"/>
            <a:ext cx="4563140" cy="4563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14871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12FF57-5DB0-41D5-9134-BE01E13E8D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 for your attention</a:t>
            </a:r>
            <a:endParaRPr lang="en-NL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4FE4B7A-88B1-4A82-9E37-4023DBECBB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4199732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89A272-B8AA-4822-8198-F7BDDC677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  <a:endParaRPr lang="en-NL" dirty="0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6973F542-64F8-4B68-B56B-7901119FEE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919" y="1807077"/>
            <a:ext cx="5922801" cy="2747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1DF5B469-1432-47BC-A8BB-9B12364F9E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8613" y="3677077"/>
            <a:ext cx="4938468" cy="2628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Image result for make mistakes consistent">
            <a:extLst>
              <a:ext uri="{FF2B5EF4-FFF2-40B4-BE49-F238E27FC236}">
                <a16:creationId xmlns:a16="http://schemas.microsoft.com/office/drawing/2014/main" id="{ECF1D798-FA51-44F2-B8DF-8C4062FAB9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6497" y="1610756"/>
            <a:ext cx="8339006" cy="4694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87015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CDC4AB-5406-4639-98BA-365A76B75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Questions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3A6415-C52D-435E-914C-F40133541E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200" dirty="0"/>
              <a:t>RQ1: Can we define a formal definition?</a:t>
            </a:r>
          </a:p>
          <a:p>
            <a:r>
              <a:rPr lang="en-US" sz="4200" dirty="0"/>
              <a:t>RQ2: How can we retrieve these patterns?</a:t>
            </a:r>
          </a:p>
          <a:p>
            <a:r>
              <a:rPr lang="en-US" sz="4200" dirty="0"/>
              <a:t>RQ3: Can we classify the patterns?</a:t>
            </a:r>
          </a:p>
          <a:p>
            <a:r>
              <a:rPr lang="en-US" sz="4200" dirty="0"/>
              <a:t>RQ4: Can we design methods using patterns?</a:t>
            </a:r>
            <a:endParaRPr lang="en-NL" sz="4200" dirty="0"/>
          </a:p>
        </p:txBody>
      </p:sp>
    </p:spTree>
    <p:extLst>
      <p:ext uri="{BB962C8B-B14F-4D97-AF65-F5344CB8AC3E}">
        <p14:creationId xmlns:p14="http://schemas.microsoft.com/office/powerpoint/2010/main" val="19758105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381E5-37B5-45CD-988A-AEB76F411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C8EE79-D94F-4112-956D-B2B5E8279B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r>
              <a:rPr lang="en-US" dirty="0"/>
              <a:t>Triple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Graph</a:t>
            </a:r>
            <a:endParaRPr lang="en-NL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6C76537-CCA4-4578-BD73-A985F6F0F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7464" y="2443142"/>
            <a:ext cx="4195762" cy="3368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A953414-3EC0-4C8A-8901-0EF251441D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462" y="2343150"/>
            <a:ext cx="4010025" cy="781050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6C7F85-7341-4734-99BC-868DAC32FC7C}"/>
              </a:ext>
            </a:extLst>
          </p:cNvPr>
          <p:cNvSpPr txBox="1">
            <a:spLocks/>
          </p:cNvSpPr>
          <p:nvPr/>
        </p:nvSpPr>
        <p:spPr>
          <a:xfrm>
            <a:off x="6115361" y="1831975"/>
            <a:ext cx="5257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Graphical Representation</a:t>
            </a: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AD2343E5-BA36-484A-A4A0-C2185A029B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462" y="4001294"/>
            <a:ext cx="4397510" cy="1614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0227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C1A61-545B-4D32-A33B-E1486C243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  <a:endParaRPr lang="en-NL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211B5A5E-4769-474A-8E64-55FF958AE5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4950" y="1690688"/>
            <a:ext cx="9182100" cy="4687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26622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2F277D-D52F-42BF-8501-3B5207C1A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  <a:endParaRPr lang="en-NL" dirty="0"/>
          </a:p>
        </p:txBody>
      </p:sp>
      <p:pic>
        <p:nvPicPr>
          <p:cNvPr id="5" name="Content Placeholder 4" descr="A close up of a logo&#10;&#10;Description automatically generated">
            <a:extLst>
              <a:ext uri="{FF2B5EF4-FFF2-40B4-BE49-F238E27FC236}">
                <a16:creationId xmlns:a16="http://schemas.microsoft.com/office/drawing/2014/main" id="{F300539F-5BF1-4310-AD07-FA475ED2ED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8287" y="1406056"/>
            <a:ext cx="9115425" cy="5261443"/>
          </a:xfrm>
        </p:spPr>
      </p:pic>
      <p:pic>
        <p:nvPicPr>
          <p:cNvPr id="1026" name="Picture 2" descr="Image result for Monaco">
            <a:extLst>
              <a:ext uri="{FF2B5EF4-FFF2-40B4-BE49-F238E27FC236}">
                <a16:creationId xmlns:a16="http://schemas.microsoft.com/office/drawing/2014/main" id="{72CBB103-3DA1-46F0-A35D-5919A649AA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854" y="5794206"/>
            <a:ext cx="1535535" cy="698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country in europe">
            <a:extLst>
              <a:ext uri="{FF2B5EF4-FFF2-40B4-BE49-F238E27FC236}">
                <a16:creationId xmlns:a16="http://schemas.microsoft.com/office/drawing/2014/main" id="{23865B06-04A1-4183-B4F3-1EA4C25FE3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2593" y="4158352"/>
            <a:ext cx="1273996" cy="863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city in europe">
            <a:extLst>
              <a:ext uri="{FF2B5EF4-FFF2-40B4-BE49-F238E27FC236}">
                <a16:creationId xmlns:a16="http://schemas.microsoft.com/office/drawing/2014/main" id="{DF153B54-4A47-4F58-8DAB-F84A9DE78B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0955" y="4158351"/>
            <a:ext cx="1485077" cy="863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city drawing">
            <a:extLst>
              <a:ext uri="{FF2B5EF4-FFF2-40B4-BE49-F238E27FC236}">
                <a16:creationId xmlns:a16="http://schemas.microsoft.com/office/drawing/2014/main" id="{4920C1CD-098A-4727-AB99-6FCDFE87A7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0891" y="1991069"/>
            <a:ext cx="1223963" cy="93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country">
            <a:extLst>
              <a:ext uri="{FF2B5EF4-FFF2-40B4-BE49-F238E27FC236}">
                <a16:creationId xmlns:a16="http://schemas.microsoft.com/office/drawing/2014/main" id="{8423CC51-69EB-4700-B26D-9CC20C334C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0389" y="1994073"/>
            <a:ext cx="1217674" cy="863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Image result for person">
            <a:extLst>
              <a:ext uri="{FF2B5EF4-FFF2-40B4-BE49-F238E27FC236}">
                <a16:creationId xmlns:a16="http://schemas.microsoft.com/office/drawing/2014/main" id="{5EE5097A-910B-4D94-8ACE-08DECFFFDE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0338" y="4158351"/>
            <a:ext cx="1423988" cy="80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Image result for pi">
            <a:extLst>
              <a:ext uri="{FF2B5EF4-FFF2-40B4-BE49-F238E27FC236}">
                <a16:creationId xmlns:a16="http://schemas.microsoft.com/office/drawing/2014/main" id="{C2D6DEE7-3007-40FC-A838-875DDE093C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7146" y="1806445"/>
            <a:ext cx="1153488" cy="1118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Image result for group of animals drawing">
            <a:extLst>
              <a:ext uri="{FF2B5EF4-FFF2-40B4-BE49-F238E27FC236}">
                <a16:creationId xmlns:a16="http://schemas.microsoft.com/office/drawing/2014/main" id="{F960F47C-89DC-4FB4-A5B8-F8DDD35266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5256" y="2025909"/>
            <a:ext cx="1570194" cy="800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Image result for rational">
            <a:extLst>
              <a:ext uri="{FF2B5EF4-FFF2-40B4-BE49-F238E27FC236}">
                <a16:creationId xmlns:a16="http://schemas.microsoft.com/office/drawing/2014/main" id="{F56680AE-2FEA-449B-B77E-4699EDF4A0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1925" y="4058363"/>
            <a:ext cx="2094320" cy="925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Image result for tim berners lee">
            <a:extLst>
              <a:ext uri="{FF2B5EF4-FFF2-40B4-BE49-F238E27FC236}">
                <a16:creationId xmlns:a16="http://schemas.microsoft.com/office/drawing/2014/main" id="{53630E0B-1AA4-496A-B1A3-E4F1027CE0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5450" y="5443885"/>
            <a:ext cx="991484" cy="1238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29312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2F277D-D52F-42BF-8501-3B5207C1A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  <a:endParaRPr lang="en-NL" dirty="0"/>
          </a:p>
        </p:txBody>
      </p:sp>
      <p:pic>
        <p:nvPicPr>
          <p:cNvPr id="5" name="Content Placeholder 4" descr="A close up of a logo&#10;&#10;Description automatically generated">
            <a:extLst>
              <a:ext uri="{FF2B5EF4-FFF2-40B4-BE49-F238E27FC236}">
                <a16:creationId xmlns:a16="http://schemas.microsoft.com/office/drawing/2014/main" id="{F300539F-5BF1-4310-AD07-FA475ED2ED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8287" y="1406056"/>
            <a:ext cx="9115425" cy="5261443"/>
          </a:xfrm>
        </p:spPr>
      </p:pic>
    </p:spTree>
    <p:extLst>
      <p:ext uri="{BB962C8B-B14F-4D97-AF65-F5344CB8AC3E}">
        <p14:creationId xmlns:p14="http://schemas.microsoft.com/office/powerpoint/2010/main" val="28460655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679</TotalTime>
  <Words>629</Words>
  <Application>Microsoft Office PowerPoint</Application>
  <PresentationFormat>Widescreen</PresentationFormat>
  <Paragraphs>181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Arial</vt:lpstr>
      <vt:lpstr>Calibri</vt:lpstr>
      <vt:lpstr>Calibri Light</vt:lpstr>
      <vt:lpstr>Office Theme</vt:lpstr>
      <vt:lpstr>Designing custom inconsistent knowledge graphs </vt:lpstr>
      <vt:lpstr>Overview</vt:lpstr>
      <vt:lpstr>Introduction</vt:lpstr>
      <vt:lpstr>Introduction</vt:lpstr>
      <vt:lpstr>Research Questions</vt:lpstr>
      <vt:lpstr>Background</vt:lpstr>
      <vt:lpstr>Background</vt:lpstr>
      <vt:lpstr>Background</vt:lpstr>
      <vt:lpstr>Background</vt:lpstr>
      <vt:lpstr>Formal definition of an Anti-pattern</vt:lpstr>
      <vt:lpstr>Approach</vt:lpstr>
      <vt:lpstr>Method</vt:lpstr>
      <vt:lpstr>Method</vt:lpstr>
      <vt:lpstr>Method</vt:lpstr>
      <vt:lpstr>Datasets</vt:lpstr>
      <vt:lpstr>Data statistics</vt:lpstr>
      <vt:lpstr>Measuring completeness</vt:lpstr>
      <vt:lpstr>Applications</vt:lpstr>
      <vt:lpstr>Application (SPARQL validation)</vt:lpstr>
      <vt:lpstr>Application (Analytics)</vt:lpstr>
      <vt:lpstr>Application (Analytics)</vt:lpstr>
      <vt:lpstr>Application (Analytics)</vt:lpstr>
      <vt:lpstr>Application (Analytics)</vt:lpstr>
      <vt:lpstr>Application (Sampling)</vt:lpstr>
      <vt:lpstr>Application (Sampling)</vt:lpstr>
      <vt:lpstr>Comparison with Sample</vt:lpstr>
      <vt:lpstr>Comparison with Sample</vt:lpstr>
      <vt:lpstr>Comparison with Sample</vt:lpstr>
      <vt:lpstr>Conclusion</vt:lpstr>
      <vt:lpstr>Future Work</vt:lpstr>
      <vt:lpstr>Thank you for your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Designing custom inconsistent knowledge graphs</dc:title>
  <dc:creator>Thomas de Groot</dc:creator>
  <cp:lastModifiedBy>Thomas de Groot</cp:lastModifiedBy>
  <cp:revision>33</cp:revision>
  <dcterms:created xsi:type="dcterms:W3CDTF">2019-09-28T11:38:04Z</dcterms:created>
  <dcterms:modified xsi:type="dcterms:W3CDTF">2019-09-30T23:30:25Z</dcterms:modified>
</cp:coreProperties>
</file>